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5b522ff6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5b522ff6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57077c55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57077c55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5dbb3c1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5dbb3c1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5272acb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e5272acb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e4a7dcba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e4a7dcba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5046470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5046470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50464703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e50464703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829b570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829b570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57077c5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57077c5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b829b570e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b829b570e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5b522ff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5b522ff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57077c55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57077c55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109175"/>
            <a:ext cx="4485900" cy="4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1720"/>
              <a:t>Introduction to the Right to Information Act </a:t>
            </a:r>
            <a:r>
              <a:rPr lang="en-GB" sz="1720"/>
              <a:t> </a:t>
            </a:r>
            <a:endParaRPr sz="1720"/>
          </a:p>
        </p:txBody>
      </p:sp>
      <p:sp>
        <p:nvSpPr>
          <p:cNvPr id="55" name="Google Shape;55;p13"/>
          <p:cNvSpPr txBox="1"/>
          <p:nvPr>
            <p:ph idx="1" type="body"/>
          </p:nvPr>
        </p:nvSpPr>
        <p:spPr>
          <a:xfrm>
            <a:off x="311700" y="586775"/>
            <a:ext cx="3905700" cy="4094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n-GB">
                <a:solidFill>
                  <a:schemeClr val="dk1"/>
                </a:solidFill>
                <a:highlight>
                  <a:srgbClr val="EAD1DC"/>
                </a:highlight>
              </a:rPr>
              <a:t>Pralhad V. Kachare </a:t>
            </a:r>
            <a:r>
              <a:rPr lang="en-GB">
                <a:solidFill>
                  <a:schemeClr val="dk1"/>
                </a:solidFill>
              </a:rPr>
              <a:t>is a member of the Maharashtra State Civil Services, working in the cadre of Additional Collector. </a:t>
            </a:r>
            <a:endParaRPr>
              <a:solidFill>
                <a:schemeClr val="dk1"/>
              </a:solidFill>
            </a:endParaRPr>
          </a:p>
          <a:p>
            <a:pPr indent="0" lvl="0" marL="0" rtl="0" algn="just">
              <a:spcBef>
                <a:spcPts val="1200"/>
              </a:spcBef>
              <a:spcAft>
                <a:spcPts val="0"/>
              </a:spcAft>
              <a:buNone/>
            </a:pPr>
            <a:r>
              <a:rPr lang="en-GB">
                <a:solidFill>
                  <a:schemeClr val="dk1"/>
                </a:solidFill>
              </a:rPr>
              <a:t>He has worked in various administrative capacities in Maharashtra.</a:t>
            </a:r>
            <a:endParaRPr>
              <a:solidFill>
                <a:schemeClr val="dk1"/>
              </a:solidFill>
            </a:endParaRPr>
          </a:p>
          <a:p>
            <a:pPr indent="0" lvl="0" marL="0" rtl="0" algn="just">
              <a:spcBef>
                <a:spcPts val="1200"/>
              </a:spcBef>
              <a:spcAft>
                <a:spcPts val="0"/>
              </a:spcAft>
              <a:buNone/>
            </a:pPr>
            <a:r>
              <a:rPr lang="en-GB">
                <a:solidFill>
                  <a:schemeClr val="dk1"/>
                </a:solidFill>
              </a:rPr>
              <a:t>He was the Director of the Centre for Right to Information in Pune. </a:t>
            </a:r>
            <a:endParaRPr>
              <a:solidFill>
                <a:schemeClr val="dk1"/>
              </a:solidFill>
            </a:endParaRPr>
          </a:p>
          <a:p>
            <a:pPr indent="0" lvl="0" marL="0" rtl="0" algn="just">
              <a:spcBef>
                <a:spcPts val="1200"/>
              </a:spcBef>
              <a:spcAft>
                <a:spcPts val="1200"/>
              </a:spcAft>
              <a:buNone/>
            </a:pPr>
            <a:r>
              <a:rPr lang="en-GB">
                <a:solidFill>
                  <a:schemeClr val="dk1"/>
                </a:solidFill>
              </a:rPr>
              <a:t>Kachare has authored books on the Right to Information Act in both English and Marathi. He has also delivered </a:t>
            </a:r>
            <a:r>
              <a:rPr lang="en-GB">
                <a:solidFill>
                  <a:schemeClr val="dk1"/>
                </a:solidFill>
              </a:rPr>
              <a:t>numerous</a:t>
            </a:r>
            <a:r>
              <a:rPr lang="en-GB">
                <a:solidFill>
                  <a:schemeClr val="dk1"/>
                </a:solidFill>
              </a:rPr>
              <a:t> lectures and written articles on various subjects relating to good governance.    </a:t>
            </a:r>
            <a:endParaRPr>
              <a:solidFill>
                <a:schemeClr val="dk1"/>
              </a:solidFill>
            </a:endParaRPr>
          </a:p>
        </p:txBody>
      </p:sp>
      <p:sp>
        <p:nvSpPr>
          <p:cNvPr id="56" name="Google Shape;56;p13"/>
          <p:cNvSpPr txBox="1"/>
          <p:nvPr>
            <p:ph idx="2" type="body"/>
          </p:nvPr>
        </p:nvSpPr>
        <p:spPr>
          <a:xfrm>
            <a:off x="4641425" y="109175"/>
            <a:ext cx="4191000" cy="48336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GB" sz="1720">
                <a:solidFill>
                  <a:schemeClr val="dk1"/>
                </a:solidFill>
                <a:latin typeface="Times New Roman"/>
                <a:ea typeface="Times New Roman"/>
                <a:cs typeface="Times New Roman"/>
                <a:sym typeface="Times New Roman"/>
              </a:rPr>
              <a:t>Pralhad V. Kachare (Google images) </a:t>
            </a:r>
            <a:endParaRPr b="1" sz="172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b="1" lang="en-GB">
                <a:solidFill>
                  <a:schemeClr val="dk1"/>
                </a:solidFill>
              </a:rPr>
              <a:t>Jukkalkar Syed Imtiaz  </a:t>
            </a:r>
            <a:endParaRPr b="1">
              <a:solidFill>
                <a:schemeClr val="dk1"/>
              </a:solidFill>
            </a:endParaRPr>
          </a:p>
        </p:txBody>
      </p:sp>
      <p:pic>
        <p:nvPicPr>
          <p:cNvPr id="57" name="Google Shape;57;p13"/>
          <p:cNvPicPr preferRelativeResize="0"/>
          <p:nvPr/>
        </p:nvPicPr>
        <p:blipFill>
          <a:blip r:embed="rId3">
            <a:alphaModFix/>
          </a:blip>
          <a:stretch>
            <a:fillRect/>
          </a:stretch>
        </p:blipFill>
        <p:spPr>
          <a:xfrm>
            <a:off x="5388950" y="152400"/>
            <a:ext cx="3380650" cy="2726174"/>
          </a:xfrm>
          <a:prstGeom prst="rect">
            <a:avLst/>
          </a:prstGeom>
          <a:noFill/>
          <a:ln>
            <a:noFill/>
          </a:ln>
        </p:spPr>
      </p:pic>
      <p:pic>
        <p:nvPicPr>
          <p:cNvPr id="58" name="Google Shape;58;p13"/>
          <p:cNvPicPr preferRelativeResize="0"/>
          <p:nvPr/>
        </p:nvPicPr>
        <p:blipFill>
          <a:blip r:embed="rId4">
            <a:alphaModFix/>
          </a:blip>
          <a:stretch>
            <a:fillRect/>
          </a:stretch>
        </p:blipFill>
        <p:spPr>
          <a:xfrm>
            <a:off x="4948025" y="3525700"/>
            <a:ext cx="1724025" cy="1082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166600"/>
            <a:ext cx="380100" cy="12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100"/>
          </a:p>
        </p:txBody>
      </p:sp>
      <p:sp>
        <p:nvSpPr>
          <p:cNvPr id="117" name="Google Shape;117;p22"/>
          <p:cNvSpPr txBox="1"/>
          <p:nvPr>
            <p:ph idx="1" type="body"/>
          </p:nvPr>
        </p:nvSpPr>
        <p:spPr>
          <a:xfrm>
            <a:off x="513225" y="339150"/>
            <a:ext cx="7854600" cy="416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1600">
                <a:solidFill>
                  <a:schemeClr val="dk1"/>
                </a:solidFill>
                <a:latin typeface="Times New Roman"/>
                <a:ea typeface="Times New Roman"/>
                <a:cs typeface="Times New Roman"/>
                <a:sym typeface="Times New Roman"/>
              </a:rPr>
              <a:t>2. If the </a:t>
            </a:r>
            <a:r>
              <a:rPr b="1" lang="en-GB" sz="1600">
                <a:solidFill>
                  <a:schemeClr val="dk1"/>
                </a:solidFill>
                <a:latin typeface="Times New Roman"/>
                <a:ea typeface="Times New Roman"/>
                <a:cs typeface="Times New Roman"/>
                <a:sym typeface="Times New Roman"/>
              </a:rPr>
              <a:t>applicant belongs to below poverty line (BPL) category, he is not required to pay any fee or cost of information. There is prescribed format of application for seeking information. The application can be  made on plain paper or electronically. The applicant shall not be required to give any reason for requesting the information or any personal details except those that may be necessary for contacting him.  </a:t>
            </a:r>
            <a:endParaRPr b="1"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b="1" sz="16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rPr b="1" lang="en-GB" sz="1600">
                <a:solidFill>
                  <a:schemeClr val="dk1"/>
                </a:solidFill>
                <a:latin typeface="Times New Roman"/>
                <a:ea typeface="Times New Roman"/>
                <a:cs typeface="Times New Roman"/>
                <a:sym typeface="Times New Roman"/>
              </a:rPr>
              <a:t>It is the duty of the Public Information Officer to provide the required information which is available, existing and under his control to the citizens within a prescribed period of thirty days for normal information, and within 48 hours in case of information relating to life and liberty after getting the necessary prescribed cost of information.    </a:t>
            </a:r>
            <a:r>
              <a:rPr b="1" lang="en-GB" sz="1600">
                <a:solidFill>
                  <a:schemeClr val="dk1"/>
                </a:solidFill>
                <a:latin typeface="Times New Roman"/>
                <a:ea typeface="Times New Roman"/>
                <a:cs typeface="Times New Roman"/>
                <a:sym typeface="Times New Roman"/>
              </a:rPr>
              <a:t>  </a:t>
            </a:r>
            <a:endParaRPr b="1" sz="1600">
              <a:solidFill>
                <a:schemeClr val="dk1"/>
              </a:solidFill>
              <a:latin typeface="Times New Roman"/>
              <a:ea typeface="Times New Roman"/>
              <a:cs typeface="Times New Roman"/>
              <a:sym typeface="Times New Roman"/>
            </a:endParaRPr>
          </a:p>
        </p:txBody>
      </p:sp>
      <p:sp>
        <p:nvSpPr>
          <p:cNvPr id="118" name="Google Shape;118;p22"/>
          <p:cNvSpPr txBox="1"/>
          <p:nvPr>
            <p:ph idx="2" type="body"/>
          </p:nvPr>
        </p:nvSpPr>
        <p:spPr>
          <a:xfrm>
            <a:off x="4832400" y="166600"/>
            <a:ext cx="3999900" cy="4402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145050"/>
            <a:ext cx="547500" cy="24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100"/>
          </a:p>
        </p:txBody>
      </p:sp>
      <p:sp>
        <p:nvSpPr>
          <p:cNvPr id="124" name="Google Shape;124;p23"/>
          <p:cNvSpPr txBox="1"/>
          <p:nvPr>
            <p:ph idx="1" type="body"/>
          </p:nvPr>
        </p:nvSpPr>
        <p:spPr>
          <a:xfrm>
            <a:off x="311700" y="546700"/>
            <a:ext cx="8178900" cy="4022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t/>
            </a:r>
            <a:endParaRPr>
              <a:solidFill>
                <a:schemeClr val="dk1"/>
              </a:solidFill>
            </a:endParaRPr>
          </a:p>
          <a:p>
            <a:pPr indent="0" lvl="0" marL="0" rtl="0" algn="just">
              <a:spcBef>
                <a:spcPts val="1200"/>
              </a:spcBef>
              <a:spcAft>
                <a:spcPts val="0"/>
              </a:spcAft>
              <a:buNone/>
            </a:pPr>
            <a:r>
              <a:t/>
            </a:r>
            <a:endParaRPr>
              <a:solidFill>
                <a:schemeClr val="dk1"/>
              </a:solidFill>
            </a:endParaRPr>
          </a:p>
          <a:p>
            <a:pPr indent="0" lvl="0" marL="0" rtl="0" algn="just">
              <a:spcBef>
                <a:spcPts val="1200"/>
              </a:spcBef>
              <a:spcAft>
                <a:spcPts val="0"/>
              </a:spcAft>
              <a:buClr>
                <a:schemeClr val="dk1"/>
              </a:buClr>
              <a:buSzPts val="1100"/>
              <a:buFont typeface="Arial"/>
              <a:buNone/>
            </a:pPr>
            <a:r>
              <a:rPr lang="en-GB">
                <a:solidFill>
                  <a:schemeClr val="dk1"/>
                </a:solidFill>
                <a:highlight>
                  <a:srgbClr val="F4CCCC"/>
                </a:highlight>
              </a:rPr>
              <a:t>The mode of payment of application fee and cost of information is also prescribed by Appropriate Government and Competent Authorities by rules made by them. Information of a third party held by Public authorities also can be accessed by following the procedure laid down in this act. Failure to give any response within prescribed period is treated as refusal to give information. </a:t>
            </a:r>
            <a:endParaRPr>
              <a:solidFill>
                <a:schemeClr val="dk1"/>
              </a:solidFill>
              <a:highlight>
                <a:srgbClr val="F4CCCC"/>
              </a:highlight>
            </a:endParaRPr>
          </a:p>
          <a:p>
            <a:pPr indent="0" lvl="0" marL="0" rtl="0" algn="just">
              <a:spcBef>
                <a:spcPts val="1200"/>
              </a:spcBef>
              <a:spcAft>
                <a:spcPts val="0"/>
              </a:spcAft>
              <a:buNone/>
            </a:pPr>
            <a:r>
              <a:t/>
            </a:r>
            <a:endParaRPr>
              <a:solidFill>
                <a:schemeClr val="dk1"/>
              </a:solidFill>
              <a:highlight>
                <a:srgbClr val="F4CCCC"/>
              </a:highlight>
            </a:endParaRPr>
          </a:p>
          <a:p>
            <a:pPr indent="0" lvl="0" marL="0" rtl="0" algn="just">
              <a:spcBef>
                <a:spcPts val="1200"/>
              </a:spcBef>
              <a:spcAft>
                <a:spcPts val="0"/>
              </a:spcAft>
              <a:buClr>
                <a:schemeClr val="dk1"/>
              </a:buClr>
              <a:buSzPts val="1100"/>
              <a:buFont typeface="Arial"/>
              <a:buNone/>
            </a:pPr>
            <a:r>
              <a:rPr lang="en-GB">
                <a:solidFill>
                  <a:schemeClr val="dk1"/>
                </a:solidFill>
                <a:highlight>
                  <a:srgbClr val="F4CCCC"/>
                </a:highlight>
              </a:rPr>
              <a:t>Whenever a Public Information Officer refuses to provide information, the applicant must be informed of the reasons why information cannot be provided. The applicant also needs to be informed of the name and address of the First Appellate Authority and the appeal period so that if the applicant is not satisfied, appeal remedy can be available.   </a:t>
            </a:r>
            <a:endParaRPr>
              <a:solidFill>
                <a:schemeClr val="dk1"/>
              </a:solidFill>
              <a:highlight>
                <a:srgbClr val="F4CCCC"/>
              </a:highlight>
            </a:endParaRPr>
          </a:p>
          <a:p>
            <a:pPr indent="0" lvl="0" marL="0" rtl="0" algn="l">
              <a:spcBef>
                <a:spcPts val="1200"/>
              </a:spcBef>
              <a:spcAft>
                <a:spcPts val="1200"/>
              </a:spcAft>
              <a:buNone/>
            </a:pPr>
            <a:r>
              <a:t/>
            </a:r>
            <a:endParaRPr>
              <a:solidFill>
                <a:schemeClr val="dk1"/>
              </a:solidFill>
              <a:highlight>
                <a:srgbClr val="F4CCCC"/>
              </a:highlight>
            </a:endParaRPr>
          </a:p>
        </p:txBody>
      </p:sp>
      <p:sp>
        <p:nvSpPr>
          <p:cNvPr id="125" name="Google Shape;125;p23"/>
          <p:cNvSpPr txBox="1"/>
          <p:nvPr>
            <p:ph idx="2" type="body"/>
          </p:nvPr>
        </p:nvSpPr>
        <p:spPr>
          <a:xfrm>
            <a:off x="4832400" y="4273225"/>
            <a:ext cx="3999900" cy="2955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111575"/>
            <a:ext cx="759300" cy="23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t/>
            </a:r>
            <a:endParaRPr sz="120"/>
          </a:p>
        </p:txBody>
      </p:sp>
      <p:sp>
        <p:nvSpPr>
          <p:cNvPr id="131" name="Google Shape;131;p24"/>
          <p:cNvSpPr txBox="1"/>
          <p:nvPr>
            <p:ph idx="1" type="body"/>
          </p:nvPr>
        </p:nvSpPr>
        <p:spPr>
          <a:xfrm>
            <a:off x="311700" y="111575"/>
            <a:ext cx="3999900" cy="4457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GB">
                <a:solidFill>
                  <a:schemeClr val="dk1"/>
                </a:solidFill>
              </a:rPr>
              <a:t>Exemptions from </a:t>
            </a:r>
            <a:r>
              <a:rPr b="1" lang="en-GB">
                <a:solidFill>
                  <a:schemeClr val="dk1"/>
                </a:solidFill>
              </a:rPr>
              <a:t>disclosure</a:t>
            </a:r>
            <a:endParaRPr b="1">
              <a:solidFill>
                <a:schemeClr val="dk1"/>
              </a:solidFill>
            </a:endParaRPr>
          </a:p>
          <a:p>
            <a:pPr indent="0" lvl="0" marL="0" rtl="0" algn="just">
              <a:spcBef>
                <a:spcPts val="1200"/>
              </a:spcBef>
              <a:spcAft>
                <a:spcPts val="0"/>
              </a:spcAft>
              <a:buNone/>
            </a:pPr>
            <a:r>
              <a:rPr lang="en-GB">
                <a:solidFill>
                  <a:schemeClr val="dk1"/>
                </a:solidFill>
              </a:rPr>
              <a:t>The right to seek information from a Public Authority is not absolute. Sections 8 and 9 of the Act enumerate the categories of information </a:t>
            </a:r>
            <a:r>
              <a:rPr lang="en-GB">
                <a:solidFill>
                  <a:schemeClr val="dk1"/>
                </a:solidFill>
              </a:rPr>
              <a:t>which</a:t>
            </a:r>
            <a:r>
              <a:rPr lang="en-GB">
                <a:solidFill>
                  <a:schemeClr val="dk1"/>
                </a:solidFill>
              </a:rPr>
              <a:t> are exempt from disclosure. At the same time Schedule II of the Act contains the names of the Intelligence and Security Organisation which are exempt from the purview of the Act. The exempted organisations, however have to supply information relating to allegations of corruption and human rights violations. </a:t>
            </a:r>
            <a:endParaRPr>
              <a:solidFill>
                <a:schemeClr val="dk1"/>
              </a:solidFill>
            </a:endParaRPr>
          </a:p>
          <a:p>
            <a:pPr indent="0" lvl="0" marL="0" rtl="0" algn="just">
              <a:spcBef>
                <a:spcPts val="1200"/>
              </a:spcBef>
              <a:spcAft>
                <a:spcPts val="1200"/>
              </a:spcAft>
              <a:buNone/>
            </a:pPr>
            <a:r>
              <a:rPr lang="en-GB">
                <a:solidFill>
                  <a:schemeClr val="dk1"/>
                </a:solidFill>
              </a:rPr>
              <a:t>There is no obligation on public authorities to provide information which is exempt under Section 8 and 9 unless there is overriding public interest in disclosure and also from the organisations included in the second schedule except information relating to allegations of corruption and human right violations.    </a:t>
            </a:r>
            <a:endParaRPr>
              <a:solidFill>
                <a:schemeClr val="dk1"/>
              </a:solidFill>
            </a:endParaRPr>
          </a:p>
        </p:txBody>
      </p:sp>
      <p:sp>
        <p:nvSpPr>
          <p:cNvPr id="132" name="Google Shape;132;p24"/>
          <p:cNvSpPr txBox="1"/>
          <p:nvPr>
            <p:ph idx="2" type="body"/>
          </p:nvPr>
        </p:nvSpPr>
        <p:spPr>
          <a:xfrm>
            <a:off x="4832400" y="245450"/>
            <a:ext cx="3999900" cy="4323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a:t>Appeals and complains</a:t>
            </a:r>
            <a:endParaRPr/>
          </a:p>
          <a:p>
            <a:pPr indent="0" lvl="0" marL="0" rtl="0" algn="l">
              <a:spcBef>
                <a:spcPts val="1200"/>
              </a:spcBef>
              <a:spcAft>
                <a:spcPts val="1200"/>
              </a:spcAft>
              <a:buNone/>
            </a:pPr>
            <a:r>
              <a:rPr lang="en-GB"/>
              <a:t>There is a provision of first </a:t>
            </a:r>
            <a:r>
              <a:rPr lang="en-GB"/>
              <a:t>appeal</a:t>
            </a:r>
            <a:r>
              <a:rPr lang="en-GB"/>
              <a:t> to First Appellate who is always a higher officer of PIO. Any citizen who has been refused information, who has not received any response within the </a:t>
            </a:r>
            <a:r>
              <a:rPr lang="en-GB"/>
              <a:t>prescribed</a:t>
            </a:r>
            <a:r>
              <a:rPr lang="en-GB"/>
              <a:t> period or who is not satisfied with the information received can make first appeal within 30 days from the date of such situation. It is expected that the first Appellate Authority shall hear all concerned including the Appellant and enquire into the appeal and as far as possible see to it that the access to information sought is facilitated through a PIO if the request is within the law. First Appeal has to be decided normally within 30 days and if there is any abnormal situation within 45 days with reasons to be written in the decision.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111575"/>
            <a:ext cx="380100" cy="16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100"/>
          </a:p>
        </p:txBody>
      </p:sp>
      <p:sp>
        <p:nvSpPr>
          <p:cNvPr id="138" name="Google Shape;138;p25"/>
          <p:cNvSpPr txBox="1"/>
          <p:nvPr>
            <p:ph idx="1" type="body"/>
          </p:nvPr>
        </p:nvSpPr>
        <p:spPr>
          <a:xfrm>
            <a:off x="311700" y="401650"/>
            <a:ext cx="3999900" cy="4167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If a citizen is not satisfied with the decision of first appeal, there is </a:t>
            </a:r>
            <a:r>
              <a:rPr lang="en-GB"/>
              <a:t>provision</a:t>
            </a:r>
            <a:r>
              <a:rPr lang="en-GB"/>
              <a:t> for a </a:t>
            </a:r>
            <a:r>
              <a:rPr lang="en-GB"/>
              <a:t>second appeal to Information Commission within 90 days. There is also provision of making a complaint to the information commission about any issue of non-implementation or wrong implementation of RTI Act by Public Authorities. There is however, no time limit prescribed for the disposal of second appeal or complaint by information commission. There are two types of Information Commissions in India - Central Information Commission and State Information Commission- to receive and decide appeals and complaints against central government and Public Authorities and State Government Public Authorities respectively.  </a:t>
            </a:r>
            <a:endParaRPr/>
          </a:p>
        </p:txBody>
      </p:sp>
      <p:sp>
        <p:nvSpPr>
          <p:cNvPr id="139" name="Google Shape;139;p25"/>
          <p:cNvSpPr txBox="1"/>
          <p:nvPr>
            <p:ph idx="2" type="body"/>
          </p:nvPr>
        </p:nvSpPr>
        <p:spPr>
          <a:xfrm>
            <a:off x="4832400" y="278975"/>
            <a:ext cx="3999900" cy="429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The Information </a:t>
            </a:r>
            <a:r>
              <a:rPr lang="en-GB"/>
              <a:t>Commission</a:t>
            </a:r>
            <a:r>
              <a:rPr lang="en-GB"/>
              <a:t> has power to impose penalty of rupees 250/ per day not exceeding rupees 25 </a:t>
            </a:r>
            <a:r>
              <a:rPr lang="en-GB"/>
              <a:t>thousand</a:t>
            </a:r>
            <a:r>
              <a:rPr lang="en-GB"/>
              <a:t> in cases where there is </a:t>
            </a:r>
            <a:r>
              <a:rPr lang="en-GB"/>
              <a:t>unreasonable</a:t>
            </a:r>
            <a:r>
              <a:rPr lang="en-GB"/>
              <a:t> delay, refusal to provide or receive application, refusal to provide information, or providing false or misleading information, etc. and also there is provision of recommending disciplinary action against </a:t>
            </a:r>
            <a:r>
              <a:rPr lang="en-GB"/>
              <a:t>defaulting</a:t>
            </a:r>
            <a:r>
              <a:rPr lang="en-GB"/>
              <a:t> PIO after giving him an opportunity to be heard to stop the provisions of the RTI Act shall have an overriding effect, except in the case of those organisations dealing with security and intelligence that have been exempted from the purview of RTI Act.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267775"/>
            <a:ext cx="369000" cy="1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100"/>
          </a:p>
        </p:txBody>
      </p:sp>
      <p:sp>
        <p:nvSpPr>
          <p:cNvPr id="64" name="Google Shape;64;p14"/>
          <p:cNvSpPr txBox="1"/>
          <p:nvPr>
            <p:ph idx="1" type="body"/>
          </p:nvPr>
        </p:nvSpPr>
        <p:spPr>
          <a:xfrm>
            <a:off x="311700" y="524400"/>
            <a:ext cx="4260300" cy="445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rPr>
              <a:t>The Indian Government’s website on the subject succinctly explains this right:</a:t>
            </a:r>
            <a:endParaRPr>
              <a:solidFill>
                <a:schemeClr val="dk1"/>
              </a:solidFill>
            </a:endParaRPr>
          </a:p>
          <a:p>
            <a:pPr indent="0" lvl="0" marL="0" rtl="0" algn="just">
              <a:spcBef>
                <a:spcPts val="1200"/>
              </a:spcBef>
              <a:spcAft>
                <a:spcPts val="0"/>
              </a:spcAft>
              <a:buNone/>
            </a:pPr>
            <a:r>
              <a:rPr lang="en-GB">
                <a:solidFill>
                  <a:schemeClr val="dk1"/>
                </a:solidFill>
                <a:highlight>
                  <a:srgbClr val="F4CCCC"/>
                </a:highlight>
              </a:rPr>
              <a:t>“The basic object of the </a:t>
            </a:r>
            <a:r>
              <a:rPr b="1" lang="en-GB">
                <a:solidFill>
                  <a:schemeClr val="dk1"/>
                </a:solidFill>
                <a:highlight>
                  <a:srgbClr val="F4CCCC"/>
                </a:highlight>
              </a:rPr>
              <a:t>Right to Information Act</a:t>
            </a:r>
            <a:r>
              <a:rPr lang="en-GB">
                <a:solidFill>
                  <a:schemeClr val="dk1"/>
                </a:solidFill>
                <a:highlight>
                  <a:srgbClr val="F4CCCC"/>
                </a:highlight>
              </a:rPr>
              <a:t> is to empower the citizens, promote </a:t>
            </a:r>
            <a:r>
              <a:rPr lang="en-GB">
                <a:solidFill>
                  <a:schemeClr val="dk1"/>
                </a:solidFill>
                <a:highlight>
                  <a:srgbClr val="F4CCCC"/>
                </a:highlight>
              </a:rPr>
              <a:t>transparency</a:t>
            </a:r>
            <a:r>
              <a:rPr lang="en-GB">
                <a:solidFill>
                  <a:schemeClr val="dk1"/>
                </a:solidFill>
                <a:highlight>
                  <a:srgbClr val="F4CCCC"/>
                </a:highlight>
              </a:rPr>
              <a:t>  and accountability in the working of the government…”</a:t>
            </a:r>
            <a:endParaRPr>
              <a:solidFill>
                <a:schemeClr val="dk1"/>
              </a:solidFill>
              <a:highlight>
                <a:srgbClr val="F4CCCC"/>
              </a:highlight>
            </a:endParaRPr>
          </a:p>
          <a:p>
            <a:pPr indent="0" lvl="0" marL="0" rtl="0" algn="just">
              <a:spcBef>
                <a:spcPts val="1200"/>
              </a:spcBef>
              <a:spcAft>
                <a:spcPts val="1200"/>
              </a:spcAft>
              <a:buNone/>
            </a:pPr>
            <a:r>
              <a:rPr lang="en-GB">
                <a:solidFill>
                  <a:schemeClr val="dk1"/>
                </a:solidFill>
              </a:rPr>
              <a:t>An informed citizen will be better </a:t>
            </a:r>
            <a:r>
              <a:rPr lang="en-GB">
                <a:solidFill>
                  <a:schemeClr val="dk1"/>
                </a:solidFill>
              </a:rPr>
              <a:t>equipped </a:t>
            </a:r>
            <a:r>
              <a:rPr lang="en-GB">
                <a:solidFill>
                  <a:schemeClr val="dk1"/>
                </a:solidFill>
              </a:rPr>
              <a:t>to</a:t>
            </a:r>
            <a:r>
              <a:rPr b="1" lang="en-GB">
                <a:solidFill>
                  <a:schemeClr val="dk1"/>
                </a:solidFill>
              </a:rPr>
              <a:t> keep necessary vigil on the instruments of government </a:t>
            </a:r>
            <a:r>
              <a:rPr lang="en-GB">
                <a:solidFill>
                  <a:schemeClr val="dk1"/>
                </a:solidFill>
              </a:rPr>
              <a:t>and make the government more accountable to the governed. </a:t>
            </a:r>
            <a:r>
              <a:rPr b="1" lang="en-GB">
                <a:solidFill>
                  <a:schemeClr val="dk1"/>
                </a:solidFill>
              </a:rPr>
              <a:t>The Act has created a practical regime through which the citizens of the country may have access to information under the control of public authorities.  </a:t>
            </a:r>
            <a:endParaRPr b="1">
              <a:solidFill>
                <a:schemeClr val="dk1"/>
              </a:solidFill>
            </a:endParaRPr>
          </a:p>
        </p:txBody>
      </p:sp>
      <p:sp>
        <p:nvSpPr>
          <p:cNvPr id="65" name="Google Shape;65;p14"/>
          <p:cNvSpPr txBox="1"/>
          <p:nvPr>
            <p:ph idx="2" type="body"/>
          </p:nvPr>
        </p:nvSpPr>
        <p:spPr>
          <a:xfrm>
            <a:off x="4832400" y="328975"/>
            <a:ext cx="3999900" cy="458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Google</a:t>
            </a:r>
            <a:r>
              <a:rPr lang="en-GB"/>
              <a:t> images</a:t>
            </a:r>
            <a:endParaRPr/>
          </a:p>
        </p:txBody>
      </p:sp>
      <p:pic>
        <p:nvPicPr>
          <p:cNvPr id="66" name="Google Shape;66;p14"/>
          <p:cNvPicPr preferRelativeResize="0"/>
          <p:nvPr/>
        </p:nvPicPr>
        <p:blipFill>
          <a:blip r:embed="rId3">
            <a:alphaModFix/>
          </a:blip>
          <a:stretch>
            <a:fillRect/>
          </a:stretch>
        </p:blipFill>
        <p:spPr>
          <a:xfrm>
            <a:off x="4998450" y="446275"/>
            <a:ext cx="3624349" cy="37488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89250"/>
            <a:ext cx="3147000" cy="44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1720"/>
              <a:t>International Perspective </a:t>
            </a:r>
            <a:endParaRPr sz="1720"/>
          </a:p>
        </p:txBody>
      </p:sp>
      <p:sp>
        <p:nvSpPr>
          <p:cNvPr id="72" name="Google Shape;72;p15"/>
          <p:cNvSpPr txBox="1"/>
          <p:nvPr>
            <p:ph idx="1" type="body"/>
          </p:nvPr>
        </p:nvSpPr>
        <p:spPr>
          <a:xfrm>
            <a:off x="311700" y="647125"/>
            <a:ext cx="3999900" cy="4362600"/>
          </a:xfrm>
          <a:prstGeom prst="rect">
            <a:avLst/>
          </a:prstGeom>
        </p:spPr>
        <p:txBody>
          <a:bodyPr anchorCtr="0" anchor="t" bIns="91425" lIns="91425" spcFirstLastPara="1" rIns="91425" wrap="square" tIns="91425">
            <a:normAutofit/>
          </a:bodyPr>
          <a:lstStyle/>
          <a:p>
            <a:pPr indent="0" lvl="0" marL="0" rtl="0" algn="just">
              <a:lnSpc>
                <a:spcPct val="150000"/>
              </a:lnSpc>
              <a:spcBef>
                <a:spcPts val="0"/>
              </a:spcBef>
              <a:spcAft>
                <a:spcPts val="0"/>
              </a:spcAft>
              <a:buNone/>
            </a:pPr>
            <a:r>
              <a:rPr lang="en-GB">
                <a:solidFill>
                  <a:schemeClr val="dk1"/>
                </a:solidFill>
              </a:rPr>
              <a:t>T</a:t>
            </a:r>
            <a:r>
              <a:rPr lang="en-GB">
                <a:solidFill>
                  <a:schemeClr val="dk1"/>
                </a:solidFill>
                <a:highlight>
                  <a:srgbClr val="FCE5CD"/>
                </a:highlight>
              </a:rPr>
              <a:t>he earliest </a:t>
            </a:r>
            <a:r>
              <a:rPr lang="en-GB">
                <a:solidFill>
                  <a:schemeClr val="dk1"/>
                </a:solidFill>
                <a:highlight>
                  <a:srgbClr val="FCE5CD"/>
                </a:highlight>
              </a:rPr>
              <a:t>reference</a:t>
            </a:r>
            <a:r>
              <a:rPr lang="en-GB">
                <a:solidFill>
                  <a:schemeClr val="dk1"/>
                </a:solidFill>
                <a:highlight>
                  <a:srgbClr val="FCE5CD"/>
                </a:highlight>
              </a:rPr>
              <a:t> to the right to information is found in Sweden where in the year 1766</a:t>
            </a:r>
            <a:r>
              <a:rPr lang="en-GB">
                <a:solidFill>
                  <a:schemeClr val="dk1"/>
                </a:solidFill>
              </a:rPr>
              <a:t> a convention granting </a:t>
            </a:r>
            <a:r>
              <a:rPr lang="en-GB">
                <a:solidFill>
                  <a:schemeClr val="dk1"/>
                </a:solidFill>
                <a:highlight>
                  <a:srgbClr val="FCE5CD"/>
                </a:highlight>
              </a:rPr>
              <a:t>right to information </a:t>
            </a:r>
            <a:r>
              <a:rPr lang="en-GB">
                <a:solidFill>
                  <a:schemeClr val="dk1"/>
                </a:solidFill>
              </a:rPr>
              <a:t>to all its citizens was passed and is treated as the world’s </a:t>
            </a:r>
            <a:r>
              <a:rPr lang="en-GB">
                <a:solidFill>
                  <a:schemeClr val="dk1"/>
                </a:solidFill>
                <a:highlight>
                  <a:srgbClr val="FFF2CC"/>
                </a:highlight>
              </a:rPr>
              <a:t>first Freedom of Information Act.</a:t>
            </a:r>
            <a:r>
              <a:rPr lang="en-GB">
                <a:solidFill>
                  <a:schemeClr val="dk1"/>
                </a:solidFill>
              </a:rPr>
              <a:t> The international movement to include it in the legal system gained </a:t>
            </a:r>
            <a:r>
              <a:rPr lang="en-GB">
                <a:solidFill>
                  <a:schemeClr val="dk1"/>
                </a:solidFill>
              </a:rPr>
              <a:t>prominence</a:t>
            </a:r>
            <a:r>
              <a:rPr lang="en-GB">
                <a:solidFill>
                  <a:schemeClr val="dk1"/>
                </a:solidFill>
              </a:rPr>
              <a:t> in </a:t>
            </a:r>
            <a:r>
              <a:rPr lang="en-GB">
                <a:solidFill>
                  <a:schemeClr val="dk1"/>
                </a:solidFill>
                <a:highlight>
                  <a:srgbClr val="FFF2CC"/>
                </a:highlight>
              </a:rPr>
              <a:t>1946 with the General Assembly of the United Nations declaring freedom of Information to be fundamental human right and a touchstone for all other liberties.</a:t>
            </a:r>
            <a:endParaRPr>
              <a:solidFill>
                <a:schemeClr val="dk1"/>
              </a:solidFill>
              <a:highlight>
                <a:srgbClr val="FFF2CC"/>
              </a:highlight>
            </a:endParaRPr>
          </a:p>
          <a:p>
            <a:pPr indent="0" lvl="0" marL="0" rtl="0" algn="l">
              <a:spcBef>
                <a:spcPts val="1200"/>
              </a:spcBef>
              <a:spcAft>
                <a:spcPts val="1200"/>
              </a:spcAft>
              <a:buNone/>
            </a:pPr>
            <a:r>
              <a:t/>
            </a:r>
            <a:endParaRPr/>
          </a:p>
        </p:txBody>
      </p:sp>
      <p:sp>
        <p:nvSpPr>
          <p:cNvPr id="73" name="Google Shape;73;p15"/>
          <p:cNvSpPr txBox="1"/>
          <p:nvPr>
            <p:ph idx="2" type="body"/>
          </p:nvPr>
        </p:nvSpPr>
        <p:spPr>
          <a:xfrm>
            <a:off x="4832400" y="446300"/>
            <a:ext cx="3999900" cy="4496400"/>
          </a:xfrm>
          <a:prstGeom prst="rect">
            <a:avLst/>
          </a:prstGeom>
        </p:spPr>
        <p:txBody>
          <a:bodyPr anchorCtr="0" anchor="t" bIns="91425" lIns="91425" spcFirstLastPara="1" rIns="91425" wrap="square" tIns="91425">
            <a:normAutofit fontScale="92500" lnSpcReduction="10000"/>
          </a:bodyPr>
          <a:lstStyle/>
          <a:p>
            <a:pPr indent="0" lvl="0" marL="0" rtl="0" algn="just">
              <a:lnSpc>
                <a:spcPct val="150000"/>
              </a:lnSpc>
              <a:spcBef>
                <a:spcPts val="0"/>
              </a:spcBef>
              <a:spcAft>
                <a:spcPts val="0"/>
              </a:spcAft>
              <a:buClr>
                <a:schemeClr val="dk1"/>
              </a:buClr>
              <a:buSzPct val="78571"/>
              <a:buFont typeface="Arial"/>
              <a:buNone/>
            </a:pPr>
            <a:r>
              <a:rPr b="1" lang="en-GB">
                <a:solidFill>
                  <a:schemeClr val="dk1"/>
                </a:solidFill>
                <a:highlight>
                  <a:srgbClr val="FFF2CC"/>
                </a:highlight>
              </a:rPr>
              <a:t>It culminated in the United Nations Conference on Freedom of Information held in Geneva in 1948 which is part of Article 19 of the International Covenant on Civil and Political Rights (ICCPR).</a:t>
            </a:r>
            <a:r>
              <a:rPr lang="en-GB">
                <a:solidFill>
                  <a:schemeClr val="dk1"/>
                </a:solidFill>
                <a:highlight>
                  <a:srgbClr val="FFF2CC"/>
                </a:highlight>
              </a:rPr>
              <a:t> India was the member of the Commission on Human Rights appointed by the Economic and Social Council of the United Nations which drafted the 1948 Declaration. </a:t>
            </a:r>
            <a:r>
              <a:rPr b="1" lang="en-GB">
                <a:solidFill>
                  <a:schemeClr val="dk1"/>
                </a:solidFill>
                <a:highlight>
                  <a:srgbClr val="FFF2CC"/>
                </a:highlight>
              </a:rPr>
              <a:t>The Declaration stipulates that the United Nations shall promote respect for, and observance of, human rights and fundamental freedoms. Internationally, the Right to Information (RTI) is also called freedom of Information (FOI) or Access to Information (ATI)  </a:t>
            </a:r>
            <a:r>
              <a:rPr lang="en-GB">
                <a:solidFill>
                  <a:schemeClr val="dk1"/>
                </a:solidFill>
                <a:highlight>
                  <a:srgbClr val="FFF2CC"/>
                </a:highlight>
              </a:rPr>
              <a:t>  </a:t>
            </a:r>
            <a:endParaRPr>
              <a:solidFill>
                <a:schemeClr val="dk1"/>
              </a:solidFill>
              <a:highlight>
                <a:srgbClr val="FFF2CC"/>
              </a:highlight>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78100"/>
            <a:ext cx="2745300" cy="4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820">
                <a:latin typeface="Times New Roman"/>
                <a:ea typeface="Times New Roman"/>
                <a:cs typeface="Times New Roman"/>
                <a:sym typeface="Times New Roman"/>
              </a:rPr>
              <a:t>National History</a:t>
            </a:r>
            <a:r>
              <a:rPr b="1" lang="en-GB" sz="2120"/>
              <a:t> </a:t>
            </a:r>
            <a:endParaRPr b="1" sz="2120"/>
          </a:p>
        </p:txBody>
      </p:sp>
      <p:sp>
        <p:nvSpPr>
          <p:cNvPr id="79" name="Google Shape;79;p16"/>
          <p:cNvSpPr txBox="1"/>
          <p:nvPr>
            <p:ph idx="1" type="body"/>
          </p:nvPr>
        </p:nvSpPr>
        <p:spPr>
          <a:xfrm>
            <a:off x="311700" y="546700"/>
            <a:ext cx="4117800" cy="44910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1200"/>
              </a:spcAft>
              <a:buNone/>
            </a:pPr>
            <a:r>
              <a:rPr lang="en-GB">
                <a:solidFill>
                  <a:schemeClr val="dk1"/>
                </a:solidFill>
              </a:rPr>
              <a:t>The right to information is a </a:t>
            </a:r>
            <a:r>
              <a:rPr b="1" i="1" lang="en-GB">
                <a:solidFill>
                  <a:schemeClr val="dk1"/>
                </a:solidFill>
                <a:highlight>
                  <a:srgbClr val="F4CCCC"/>
                </a:highlight>
              </a:rPr>
              <a:t>cherished right.</a:t>
            </a:r>
            <a:r>
              <a:rPr b="1" i="1" lang="en-GB">
                <a:solidFill>
                  <a:schemeClr val="dk1"/>
                </a:solidFill>
              </a:rPr>
              <a:t> </a:t>
            </a:r>
            <a:r>
              <a:rPr lang="en-GB">
                <a:solidFill>
                  <a:schemeClr val="dk1"/>
                </a:solidFill>
              </a:rPr>
              <a:t>There is no </a:t>
            </a:r>
            <a:r>
              <a:rPr b="1" i="1" lang="en-GB">
                <a:solidFill>
                  <a:schemeClr val="dk1"/>
                </a:solidFill>
                <a:highlight>
                  <a:srgbClr val="F4CCCC"/>
                </a:highlight>
              </a:rPr>
              <a:t>express mention</a:t>
            </a:r>
            <a:r>
              <a:rPr lang="en-GB">
                <a:solidFill>
                  <a:schemeClr val="dk1"/>
                </a:solidFill>
              </a:rPr>
              <a:t> of right to information in the constitution of India. However, in a number of cases the Supreme Court of India has ruled that ‘right to information’ flows from and is </a:t>
            </a:r>
            <a:r>
              <a:rPr b="1" lang="en-GB">
                <a:solidFill>
                  <a:schemeClr val="dk1"/>
                </a:solidFill>
                <a:highlight>
                  <a:srgbClr val="FCE5CD"/>
                </a:highlight>
              </a:rPr>
              <a:t>implied in Article 19 of the ‘Constitution of India’,</a:t>
            </a:r>
            <a:r>
              <a:rPr lang="en-GB">
                <a:solidFill>
                  <a:schemeClr val="dk1"/>
                </a:solidFill>
                <a:highlight>
                  <a:srgbClr val="FCE5CD"/>
                </a:highlight>
              </a:rPr>
              <a:t> </a:t>
            </a:r>
            <a:r>
              <a:rPr b="1" lang="en-GB">
                <a:solidFill>
                  <a:schemeClr val="dk1"/>
                </a:solidFill>
                <a:highlight>
                  <a:srgbClr val="FCE5CD"/>
                </a:highlight>
              </a:rPr>
              <a:t>being a fundamental right ‘freedom of Speech and Expression’</a:t>
            </a:r>
            <a:r>
              <a:rPr lang="en-GB">
                <a:solidFill>
                  <a:schemeClr val="dk1"/>
                </a:solidFill>
                <a:highlight>
                  <a:srgbClr val="FCE5CD"/>
                </a:highlight>
              </a:rPr>
              <a:t> and that </a:t>
            </a:r>
            <a:r>
              <a:rPr b="1" lang="en-GB">
                <a:solidFill>
                  <a:schemeClr val="dk1"/>
                </a:solidFill>
                <a:highlight>
                  <a:srgbClr val="FCE5CD"/>
                </a:highlight>
              </a:rPr>
              <a:t>‘disclosure of information as regards the functioning of the government must be the rule and secrecy and exception.</a:t>
            </a:r>
            <a:r>
              <a:rPr lang="en-GB">
                <a:solidFill>
                  <a:schemeClr val="dk1"/>
                </a:solidFill>
                <a:highlight>
                  <a:srgbClr val="FCE5CD"/>
                </a:highlight>
              </a:rPr>
              <a:t> </a:t>
            </a:r>
            <a:r>
              <a:rPr lang="en-GB">
                <a:solidFill>
                  <a:schemeClr val="dk1"/>
                </a:solidFill>
              </a:rPr>
              <a:t>It was further promoted and </a:t>
            </a:r>
            <a:r>
              <a:rPr b="1" lang="en-GB">
                <a:solidFill>
                  <a:schemeClr val="dk1"/>
                </a:solidFill>
                <a:highlight>
                  <a:srgbClr val="FFF2CC"/>
                </a:highlight>
              </a:rPr>
              <a:t>elevated as the lifeblood of democracy. Free flow of information and </a:t>
            </a:r>
            <a:r>
              <a:rPr b="1" lang="en-GB">
                <a:solidFill>
                  <a:schemeClr val="dk1"/>
                </a:solidFill>
                <a:highlight>
                  <a:srgbClr val="FFF2CC"/>
                </a:highlight>
              </a:rPr>
              <a:t>ideas</a:t>
            </a:r>
            <a:r>
              <a:rPr b="1" lang="en-GB">
                <a:solidFill>
                  <a:schemeClr val="dk1"/>
                </a:solidFill>
                <a:highlight>
                  <a:srgbClr val="FFF2CC"/>
                </a:highlight>
              </a:rPr>
              <a:t> is essential for the </a:t>
            </a:r>
            <a:r>
              <a:rPr b="1" lang="en-GB">
                <a:solidFill>
                  <a:schemeClr val="dk1"/>
                </a:solidFill>
                <a:highlight>
                  <a:srgbClr val="FFF2CC"/>
                </a:highlight>
              </a:rPr>
              <a:t>health</a:t>
            </a:r>
            <a:r>
              <a:rPr b="1" lang="en-GB">
                <a:solidFill>
                  <a:schemeClr val="dk1"/>
                </a:solidFill>
                <a:highlight>
                  <a:srgbClr val="FFF2CC"/>
                </a:highlight>
              </a:rPr>
              <a:t> of democracy as oxygen is required for human existence.</a:t>
            </a:r>
            <a:r>
              <a:rPr lang="en-GB">
                <a:solidFill>
                  <a:schemeClr val="dk1"/>
                </a:solidFill>
              </a:rPr>
              <a:t> Along with judicial pronouncements, there was a long struggle causing the right to information act to be legislated. </a:t>
            </a:r>
            <a:endParaRPr>
              <a:solidFill>
                <a:schemeClr val="dk1"/>
              </a:solidFill>
            </a:endParaRPr>
          </a:p>
        </p:txBody>
      </p:sp>
      <p:sp>
        <p:nvSpPr>
          <p:cNvPr id="80" name="Google Shape;80;p16"/>
          <p:cNvSpPr txBox="1"/>
          <p:nvPr>
            <p:ph idx="2" type="body"/>
          </p:nvPr>
        </p:nvSpPr>
        <p:spPr>
          <a:xfrm>
            <a:off x="4630275" y="278925"/>
            <a:ext cx="4384800" cy="4619100"/>
          </a:xfrm>
          <a:prstGeom prst="rect">
            <a:avLst/>
          </a:prstGeom>
        </p:spPr>
        <p:txBody>
          <a:bodyPr anchorCtr="0" anchor="t" bIns="91425" lIns="91425" spcFirstLastPara="1" rIns="91425" wrap="square" tIns="91425">
            <a:noAutofit/>
          </a:bodyPr>
          <a:lstStyle/>
          <a:p>
            <a:pPr indent="0" lvl="0" marL="0" rtl="0" algn="just">
              <a:spcBef>
                <a:spcPts val="0"/>
              </a:spcBef>
              <a:spcAft>
                <a:spcPts val="1200"/>
              </a:spcAft>
              <a:buClr>
                <a:schemeClr val="dk1"/>
              </a:buClr>
              <a:buSzPts val="1100"/>
              <a:buFont typeface="Arial"/>
              <a:buNone/>
            </a:pPr>
            <a:r>
              <a:rPr lang="en-GB" sz="1600">
                <a:solidFill>
                  <a:schemeClr val="dk1"/>
                </a:solidFill>
              </a:rPr>
              <a:t>The Right to Information campaign in India begun with the </a:t>
            </a:r>
            <a:r>
              <a:rPr b="1" i="1" lang="en-GB" sz="1600">
                <a:solidFill>
                  <a:schemeClr val="dk1"/>
                </a:solidFill>
              </a:rPr>
              <a:t>Mazdoor Kisan                  Shakti Sanghatan (MKSS)</a:t>
            </a:r>
            <a:r>
              <a:rPr lang="en-GB" sz="1600">
                <a:solidFill>
                  <a:schemeClr val="dk1"/>
                </a:solidFill>
              </a:rPr>
              <a:t> movement to bring about transparency in village accounts via the demand for minimum vegas in rural India. Host entries in muster rolls where a sign of rampant corruption in the system, which promoted MKSS to demand official information recorded in government files. The movement soon spread across India. From a very modest beginning in the villages of Rajestan, the success of MKSS has been a source of inspiration for all in India and throughout the world. It lead to the genesis of a broder discourage on the right to information in India. </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133875"/>
            <a:ext cx="737100" cy="27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520"/>
          </a:p>
        </p:txBody>
      </p:sp>
      <p:sp>
        <p:nvSpPr>
          <p:cNvPr id="86" name="Google Shape;86;p17"/>
          <p:cNvSpPr txBox="1"/>
          <p:nvPr>
            <p:ph idx="1" type="body"/>
          </p:nvPr>
        </p:nvSpPr>
        <p:spPr>
          <a:xfrm>
            <a:off x="1048800" y="133875"/>
            <a:ext cx="6660900" cy="443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a:solidFill>
                <a:schemeClr val="dk1"/>
              </a:solidFill>
            </a:endParaRPr>
          </a:p>
          <a:p>
            <a:pPr indent="0" lvl="0" marL="0" rtl="0" algn="l">
              <a:spcBef>
                <a:spcPts val="1200"/>
              </a:spcBef>
              <a:spcAft>
                <a:spcPts val="0"/>
              </a:spcAft>
              <a:buNone/>
            </a:pPr>
            <a:r>
              <a:t/>
            </a:r>
            <a:endParaRPr b="1">
              <a:solidFill>
                <a:schemeClr val="dk1"/>
              </a:solidFill>
            </a:endParaRPr>
          </a:p>
          <a:p>
            <a:pPr indent="0" lvl="0" marL="0" rtl="0" algn="l">
              <a:spcBef>
                <a:spcPts val="1200"/>
              </a:spcBef>
              <a:spcAft>
                <a:spcPts val="0"/>
              </a:spcAft>
              <a:buNone/>
            </a:pPr>
            <a:r>
              <a:rPr b="1" lang="en-GB">
                <a:solidFill>
                  <a:schemeClr val="dk1"/>
                </a:solidFill>
              </a:rPr>
              <a:t>Right to Information Act:</a:t>
            </a:r>
            <a:endParaRPr b="1">
              <a:solidFill>
                <a:schemeClr val="dk1"/>
              </a:solidFill>
            </a:endParaRPr>
          </a:p>
          <a:p>
            <a:pPr indent="0" lvl="0" marL="0" rtl="0" algn="just">
              <a:spcBef>
                <a:spcPts val="1200"/>
              </a:spcBef>
              <a:spcAft>
                <a:spcPts val="0"/>
              </a:spcAft>
              <a:buNone/>
            </a:pPr>
            <a:r>
              <a:rPr b="1" lang="en-GB">
                <a:solidFill>
                  <a:schemeClr val="dk1"/>
                </a:solidFill>
                <a:highlight>
                  <a:srgbClr val="FCE5CD"/>
                </a:highlight>
              </a:rPr>
              <a:t>The RTI act was </a:t>
            </a:r>
            <a:r>
              <a:rPr b="1" lang="en-GB">
                <a:solidFill>
                  <a:schemeClr val="dk1"/>
                </a:solidFill>
                <a:highlight>
                  <a:srgbClr val="FCE5CD"/>
                </a:highlight>
              </a:rPr>
              <a:t>enacted</a:t>
            </a:r>
            <a:r>
              <a:rPr b="1" lang="en-GB">
                <a:solidFill>
                  <a:schemeClr val="dk1"/>
                </a:solidFill>
                <a:highlight>
                  <a:srgbClr val="FCE5CD"/>
                </a:highlight>
              </a:rPr>
              <a:t> on 15th June 2005 to ‘provide for setting out the practical regime of Right to Information for citizens to secure access to information under the control of Public Authorities, in order to promote </a:t>
            </a:r>
            <a:r>
              <a:rPr b="1" lang="en-GB">
                <a:solidFill>
                  <a:schemeClr val="dk1"/>
                </a:solidFill>
                <a:highlight>
                  <a:srgbClr val="FCE5CD"/>
                </a:highlight>
              </a:rPr>
              <a:t>transparency</a:t>
            </a:r>
            <a:r>
              <a:rPr b="1" lang="en-GB">
                <a:solidFill>
                  <a:schemeClr val="dk1"/>
                </a:solidFill>
                <a:highlight>
                  <a:srgbClr val="FCE5CD"/>
                </a:highlight>
              </a:rPr>
              <a:t> and accountability in the working of every public authority, the Constitution of a central information commission and </a:t>
            </a:r>
            <a:r>
              <a:rPr b="1" lang="en-GB">
                <a:solidFill>
                  <a:schemeClr val="dk1"/>
                </a:solidFill>
                <a:highlight>
                  <a:srgbClr val="FCE5CD"/>
                </a:highlight>
              </a:rPr>
              <a:t>state</a:t>
            </a:r>
            <a:r>
              <a:rPr b="1" lang="en-GB">
                <a:solidFill>
                  <a:schemeClr val="dk1"/>
                </a:solidFill>
                <a:highlight>
                  <a:srgbClr val="FCE5CD"/>
                </a:highlight>
              </a:rPr>
              <a:t> information commission and for matters connected </a:t>
            </a:r>
            <a:r>
              <a:rPr b="1" lang="en-GB">
                <a:solidFill>
                  <a:schemeClr val="dk1"/>
                </a:solidFill>
                <a:highlight>
                  <a:srgbClr val="FCE5CD"/>
                </a:highlight>
              </a:rPr>
              <a:t>therewith</a:t>
            </a:r>
            <a:r>
              <a:rPr b="1" lang="en-GB">
                <a:solidFill>
                  <a:schemeClr val="dk1"/>
                </a:solidFill>
                <a:highlight>
                  <a:srgbClr val="FCE5CD"/>
                </a:highlight>
              </a:rPr>
              <a:t> or incidental thereto’. The preamble to the act </a:t>
            </a:r>
            <a:r>
              <a:rPr b="1" lang="en-GB">
                <a:solidFill>
                  <a:schemeClr val="dk1"/>
                </a:solidFill>
                <a:highlight>
                  <a:srgbClr val="FCE5CD"/>
                </a:highlight>
              </a:rPr>
              <a:t>declares the object to be achieved by the RTI act which came into force on 12th October 2005. </a:t>
            </a:r>
            <a:r>
              <a:rPr b="1" lang="en-GB">
                <a:solidFill>
                  <a:schemeClr val="dk1"/>
                </a:solidFill>
                <a:highlight>
                  <a:srgbClr val="FCE5CD"/>
                </a:highlight>
              </a:rPr>
              <a:t>  </a:t>
            </a:r>
            <a:endParaRPr b="1">
              <a:solidFill>
                <a:schemeClr val="dk1"/>
              </a:solidFill>
              <a:highlight>
                <a:srgbClr val="FCE5CD"/>
              </a:highlight>
            </a:endParaRPr>
          </a:p>
          <a:p>
            <a:pPr indent="0" lvl="0" marL="0" rtl="0" algn="l">
              <a:spcBef>
                <a:spcPts val="1200"/>
              </a:spcBef>
              <a:spcAft>
                <a:spcPts val="1200"/>
              </a:spcAft>
              <a:buNone/>
            </a:pPr>
            <a:r>
              <a:t/>
            </a:r>
            <a:endParaRPr>
              <a:highlight>
                <a:srgbClr val="FCE5CD"/>
              </a:highlight>
            </a:endParaRPr>
          </a:p>
        </p:txBody>
      </p:sp>
      <p:sp>
        <p:nvSpPr>
          <p:cNvPr id="87" name="Google Shape;87;p17"/>
          <p:cNvSpPr txBox="1"/>
          <p:nvPr>
            <p:ph idx="2" type="body"/>
          </p:nvPr>
        </p:nvSpPr>
        <p:spPr>
          <a:xfrm>
            <a:off x="4832400" y="189675"/>
            <a:ext cx="3999900" cy="4379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546700" y="100425"/>
            <a:ext cx="7832400" cy="41841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63461"/>
              <a:buFont typeface="Arial"/>
              <a:buNone/>
            </a:pPr>
            <a:r>
              <a:rPr b="1" lang="en-GB" sz="1733"/>
              <a:t>Objectives: </a:t>
            </a:r>
            <a:endParaRPr b="1" sz="1733"/>
          </a:p>
          <a:p>
            <a:pPr indent="0" lvl="0" marL="0" rtl="0" algn="l">
              <a:lnSpc>
                <a:spcPct val="115000"/>
              </a:lnSpc>
              <a:spcBef>
                <a:spcPts val="1200"/>
              </a:spcBef>
              <a:spcAft>
                <a:spcPts val="0"/>
              </a:spcAft>
              <a:buNone/>
            </a:pPr>
            <a:r>
              <a:rPr lang="en-GB" sz="1400"/>
              <a:t>Important objectives are outlined in the preamble which seeks to bring about a balance between two conflicting interests, as harmony between them is essential for preserving democracy. </a:t>
            </a:r>
            <a:endParaRPr sz="1400"/>
          </a:p>
          <a:p>
            <a:pPr indent="-308610" lvl="0" marL="457200" rtl="0" algn="l">
              <a:lnSpc>
                <a:spcPct val="150000"/>
              </a:lnSpc>
              <a:spcBef>
                <a:spcPts val="1200"/>
              </a:spcBef>
              <a:spcAft>
                <a:spcPts val="0"/>
              </a:spcAft>
              <a:buSzPct val="100000"/>
              <a:buAutoNum type="arabicPeriod"/>
            </a:pPr>
            <a:r>
              <a:rPr lang="en-GB" sz="1400">
                <a:highlight>
                  <a:srgbClr val="D9EAD3"/>
                </a:highlight>
              </a:rPr>
              <a:t>One is to bring about </a:t>
            </a:r>
            <a:r>
              <a:rPr b="1" i="1" lang="en-GB" sz="1400">
                <a:highlight>
                  <a:srgbClr val="D9EAD3"/>
                </a:highlight>
              </a:rPr>
              <a:t>transparency and accountability</a:t>
            </a:r>
            <a:r>
              <a:rPr lang="en-GB" sz="1400">
                <a:highlight>
                  <a:srgbClr val="D9EAD3"/>
                </a:highlight>
              </a:rPr>
              <a:t> by providing access to information under the control of public authorities,,and make our democracy work for the people in a real sense. It goes without saying that an </a:t>
            </a:r>
            <a:r>
              <a:rPr b="1" lang="en-GB" sz="1400">
                <a:highlight>
                  <a:srgbClr val="D9EAD3"/>
                </a:highlight>
              </a:rPr>
              <a:t>informed citizen is better equipped to keep necessary vigil on</a:t>
            </a:r>
            <a:r>
              <a:rPr lang="en-GB" sz="1400">
                <a:highlight>
                  <a:srgbClr val="D9EAD3"/>
                </a:highlight>
              </a:rPr>
              <a:t> the instruments of governance and make the government more accountable to the governed. The act is a big step towards making citizens informed about the activities of the government.  </a:t>
            </a:r>
            <a:r>
              <a:rPr b="1" lang="en-GB" sz="1400">
                <a:highlight>
                  <a:srgbClr val="D9EAD3"/>
                </a:highlight>
              </a:rPr>
              <a:t>In reality it is to promote participatory democracy.</a:t>
            </a:r>
            <a:endParaRPr b="1" sz="1400">
              <a:highlight>
                <a:srgbClr val="D9EAD3"/>
              </a:highlight>
            </a:endParaRPr>
          </a:p>
          <a:p>
            <a:pPr indent="-308610" lvl="0" marL="457200" rtl="0" algn="l">
              <a:lnSpc>
                <a:spcPct val="150000"/>
              </a:lnSpc>
              <a:spcBef>
                <a:spcPts val="0"/>
              </a:spcBef>
              <a:spcAft>
                <a:spcPts val="0"/>
              </a:spcAft>
              <a:buSzPct val="100000"/>
              <a:buAutoNum type="arabicPeriod"/>
            </a:pPr>
            <a:r>
              <a:rPr lang="en-GB" sz="1400">
                <a:highlight>
                  <a:srgbClr val="F4CCCC"/>
                </a:highlight>
              </a:rPr>
              <a:t>The other is to ensure that the revelation of information, in actual practice, does not conflict with other public interests which include efficient operation of the governments, </a:t>
            </a:r>
            <a:r>
              <a:rPr b="1" lang="en-GB" sz="1400">
                <a:highlight>
                  <a:srgbClr val="F4CCCC"/>
                </a:highlight>
              </a:rPr>
              <a:t>optimum use of limited fiscal resources</a:t>
            </a:r>
            <a:r>
              <a:rPr lang="en-GB" sz="1400">
                <a:highlight>
                  <a:srgbClr val="F4CCCC"/>
                </a:highlight>
              </a:rPr>
              <a:t> and preservation of confidentiality of sensitive information. The preamble to the act specifically states that the object of the act is to harmonize these two  conflicting interests. </a:t>
            </a:r>
            <a:endParaRPr sz="1400">
              <a:highlight>
                <a:srgbClr val="F4CCCC"/>
              </a:highlight>
            </a:endParaRPr>
          </a:p>
          <a:p>
            <a:pPr indent="0" lvl="0" marL="0" rtl="0" algn="l">
              <a:spcBef>
                <a:spcPts val="1200"/>
              </a:spcBef>
              <a:spcAft>
                <a:spcPts val="0"/>
              </a:spcAft>
              <a:buNone/>
            </a:pPr>
            <a:r>
              <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122725"/>
            <a:ext cx="603300" cy="3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220"/>
          </a:p>
        </p:txBody>
      </p:sp>
      <p:sp>
        <p:nvSpPr>
          <p:cNvPr id="98" name="Google Shape;98;p19"/>
          <p:cNvSpPr txBox="1"/>
          <p:nvPr>
            <p:ph idx="1" type="body"/>
          </p:nvPr>
        </p:nvSpPr>
        <p:spPr>
          <a:xfrm>
            <a:off x="311700" y="122725"/>
            <a:ext cx="3999900" cy="47643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GB">
                <a:solidFill>
                  <a:schemeClr val="dk1"/>
                </a:solidFill>
              </a:rPr>
              <a:t>Coverage </a:t>
            </a:r>
            <a:endParaRPr b="1">
              <a:solidFill>
                <a:schemeClr val="dk1"/>
              </a:solidFill>
            </a:endParaRPr>
          </a:p>
          <a:p>
            <a:pPr indent="0" lvl="0" marL="0" rtl="0" algn="just">
              <a:lnSpc>
                <a:spcPct val="150000"/>
              </a:lnSpc>
              <a:spcBef>
                <a:spcPts val="1200"/>
              </a:spcBef>
              <a:spcAft>
                <a:spcPts val="0"/>
              </a:spcAft>
              <a:buNone/>
            </a:pPr>
            <a:r>
              <a:rPr lang="en-GB">
                <a:solidFill>
                  <a:schemeClr val="dk1"/>
                </a:solidFill>
                <a:latin typeface="Times New Roman"/>
                <a:ea typeface="Times New Roman"/>
                <a:cs typeface="Times New Roman"/>
                <a:sym typeface="Times New Roman"/>
              </a:rPr>
              <a:t>This act is applicable all over India except Jammu and Kashmir. </a:t>
            </a:r>
            <a:endParaRPr>
              <a:solidFill>
                <a:schemeClr val="dk1"/>
              </a:solidFill>
              <a:latin typeface="Times New Roman"/>
              <a:ea typeface="Times New Roman"/>
              <a:cs typeface="Times New Roman"/>
              <a:sym typeface="Times New Roman"/>
            </a:endParaRPr>
          </a:p>
          <a:p>
            <a:pPr indent="457200" lvl="0" marL="0" rtl="0" algn="just">
              <a:lnSpc>
                <a:spcPct val="150000"/>
              </a:lnSpc>
              <a:spcBef>
                <a:spcPts val="1200"/>
              </a:spcBef>
              <a:spcAft>
                <a:spcPts val="0"/>
              </a:spcAft>
              <a:buNone/>
            </a:pPr>
            <a:r>
              <a:rPr lang="en-GB">
                <a:solidFill>
                  <a:schemeClr val="dk1"/>
                </a:solidFill>
                <a:latin typeface="Times New Roman"/>
                <a:ea typeface="Times New Roman"/>
                <a:cs typeface="Times New Roman"/>
                <a:sym typeface="Times New Roman"/>
              </a:rPr>
              <a:t>The Right to Information Act is a small act containing six chapters and 31 sections. The </a:t>
            </a:r>
            <a:r>
              <a:rPr lang="en-GB">
                <a:solidFill>
                  <a:schemeClr val="dk1"/>
                </a:solidFill>
                <a:latin typeface="Times New Roman"/>
                <a:ea typeface="Times New Roman"/>
                <a:cs typeface="Times New Roman"/>
                <a:sym typeface="Times New Roman"/>
              </a:rPr>
              <a:t>coverage</a:t>
            </a:r>
            <a:r>
              <a:rPr lang="en-GB">
                <a:solidFill>
                  <a:schemeClr val="dk1"/>
                </a:solidFill>
                <a:latin typeface="Times New Roman"/>
                <a:ea typeface="Times New Roman"/>
                <a:cs typeface="Times New Roman"/>
                <a:sym typeface="Times New Roman"/>
              </a:rPr>
              <a:t> of this act is </a:t>
            </a:r>
            <a:r>
              <a:rPr lang="en-GB">
                <a:solidFill>
                  <a:schemeClr val="dk1"/>
                </a:solidFill>
                <a:latin typeface="Times New Roman"/>
                <a:ea typeface="Times New Roman"/>
                <a:cs typeface="Times New Roman"/>
                <a:sym typeface="Times New Roman"/>
              </a:rPr>
              <a:t>wider and it includes any authority or body or institution of self government established or constituted by or under the constitution, or by notification issued or order made by the central government or state government. The bodies owned, controlled or substantially financed by the central government or state government and non-government organisation substantially financed by the central or a state government also fall within the definition of Public Authority. The financing of the body or the NGO by the government may be direct or indirect. </a:t>
            </a:r>
            <a:endParaRPr>
              <a:solidFill>
                <a:schemeClr val="dk1"/>
              </a:solidFill>
              <a:latin typeface="Times New Roman"/>
              <a:ea typeface="Times New Roman"/>
              <a:cs typeface="Times New Roman"/>
              <a:sym typeface="Times New Roman"/>
            </a:endParaRPr>
          </a:p>
          <a:p>
            <a:pPr indent="457200" lvl="0" marL="0" rtl="0" algn="just">
              <a:lnSpc>
                <a:spcPct val="150000"/>
              </a:lnSpc>
              <a:spcBef>
                <a:spcPts val="1200"/>
              </a:spcBef>
              <a:spcAft>
                <a:spcPts val="1200"/>
              </a:spcAft>
              <a:buNone/>
            </a:pPr>
            <a:r>
              <a:rPr lang="en-GB">
                <a:solidFill>
                  <a:schemeClr val="dk1"/>
                </a:solidFill>
                <a:latin typeface="Times New Roman"/>
                <a:ea typeface="Times New Roman"/>
                <a:cs typeface="Times New Roman"/>
                <a:sym typeface="Times New Roman"/>
              </a:rPr>
              <a:t>All these institutions are known as public authorities. </a:t>
            </a:r>
            <a:endParaRPr>
              <a:solidFill>
                <a:schemeClr val="dk1"/>
              </a:solidFill>
              <a:latin typeface="Times New Roman"/>
              <a:ea typeface="Times New Roman"/>
              <a:cs typeface="Times New Roman"/>
              <a:sym typeface="Times New Roman"/>
            </a:endParaRPr>
          </a:p>
        </p:txBody>
      </p:sp>
      <p:sp>
        <p:nvSpPr>
          <p:cNvPr id="99" name="Google Shape;99;p19"/>
          <p:cNvSpPr txBox="1"/>
          <p:nvPr>
            <p:ph idx="2" type="body"/>
          </p:nvPr>
        </p:nvSpPr>
        <p:spPr>
          <a:xfrm>
            <a:off x="4572000" y="229075"/>
            <a:ext cx="4260300" cy="476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latin typeface="Times New Roman"/>
                <a:ea typeface="Times New Roman"/>
                <a:cs typeface="Times New Roman"/>
                <a:sym typeface="Times New Roman"/>
              </a:rPr>
              <a:t>Obligation of Public Authorities</a:t>
            </a:r>
            <a:endParaRPr b="1">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b="1" lang="en-GB">
                <a:solidFill>
                  <a:schemeClr val="dk1"/>
                </a:solidFill>
                <a:latin typeface="Times New Roman"/>
                <a:ea typeface="Times New Roman"/>
                <a:cs typeface="Times New Roman"/>
                <a:sym typeface="Times New Roman"/>
              </a:rPr>
              <a:t>The act also lays great emphasis on ‘proactive disclosure’ so as to minimise the queries or request for access to information.</a:t>
            </a:r>
            <a:endParaRPr b="1">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b="1" lang="en-GB">
                <a:solidFill>
                  <a:schemeClr val="dk1"/>
                </a:solidFill>
                <a:latin typeface="Times New Roman"/>
                <a:ea typeface="Times New Roman"/>
                <a:cs typeface="Times New Roman"/>
                <a:sym typeface="Times New Roman"/>
              </a:rPr>
              <a:t> </a:t>
            </a:r>
            <a:r>
              <a:rPr b="1" i="1" lang="en-GB">
                <a:solidFill>
                  <a:schemeClr val="dk1"/>
                </a:solidFill>
                <a:highlight>
                  <a:srgbClr val="FFF2CC"/>
                </a:highlight>
                <a:latin typeface="Times New Roman"/>
                <a:ea typeface="Times New Roman"/>
                <a:cs typeface="Times New Roman"/>
                <a:sym typeface="Times New Roman"/>
              </a:rPr>
              <a:t>‘Proactive disclosure’ </a:t>
            </a:r>
            <a:r>
              <a:rPr b="1" lang="en-GB">
                <a:solidFill>
                  <a:schemeClr val="dk1"/>
                </a:solidFill>
                <a:latin typeface="Times New Roman"/>
                <a:ea typeface="Times New Roman"/>
                <a:cs typeface="Times New Roman"/>
                <a:sym typeface="Times New Roman"/>
              </a:rPr>
              <a:t>means publishing and providing maximum information </a:t>
            </a:r>
            <a:r>
              <a:rPr b="1" i="1" lang="en-GB">
                <a:solidFill>
                  <a:schemeClr val="dk1"/>
                </a:solidFill>
                <a:latin typeface="Times New Roman"/>
                <a:ea typeface="Times New Roman"/>
                <a:cs typeface="Times New Roman"/>
                <a:sym typeface="Times New Roman"/>
              </a:rPr>
              <a:t>sue moto </a:t>
            </a:r>
            <a:r>
              <a:rPr b="1" lang="en-GB">
                <a:solidFill>
                  <a:schemeClr val="dk1"/>
                </a:solidFill>
                <a:latin typeface="Times New Roman"/>
                <a:ea typeface="Times New Roman"/>
                <a:cs typeface="Times New Roman"/>
                <a:sym typeface="Times New Roman"/>
              </a:rPr>
              <a:t>i.e.without citizens seeking or demanding it. </a:t>
            </a:r>
            <a:endParaRPr b="1">
              <a:solidFill>
                <a:schemeClr val="dk1"/>
              </a:solidFill>
              <a:latin typeface="Times New Roman"/>
              <a:ea typeface="Times New Roman"/>
              <a:cs typeface="Times New Roman"/>
              <a:sym typeface="Times New Roman"/>
            </a:endParaRPr>
          </a:p>
          <a:p>
            <a:pPr indent="0" lvl="0" marL="0" rtl="0" algn="just">
              <a:spcBef>
                <a:spcPts val="1200"/>
              </a:spcBef>
              <a:spcAft>
                <a:spcPts val="1200"/>
              </a:spcAft>
              <a:buNone/>
            </a:pPr>
            <a:r>
              <a:rPr b="1" lang="en-GB">
                <a:solidFill>
                  <a:schemeClr val="dk1"/>
                </a:solidFill>
                <a:latin typeface="Times New Roman"/>
                <a:ea typeface="Times New Roman"/>
                <a:cs typeface="Times New Roman"/>
                <a:sym typeface="Times New Roman"/>
              </a:rPr>
              <a:t>All Public Authorities are required to disseminate as widely as possible the information as </a:t>
            </a:r>
            <a:r>
              <a:rPr b="1" i="1" lang="en-GB">
                <a:solidFill>
                  <a:schemeClr val="dk1"/>
                </a:solidFill>
                <a:latin typeface="Times New Roman"/>
                <a:ea typeface="Times New Roman"/>
                <a:cs typeface="Times New Roman"/>
                <a:sym typeface="Times New Roman"/>
              </a:rPr>
              <a:t>proactive disclosure</a:t>
            </a:r>
            <a:r>
              <a:rPr b="1" lang="en-GB">
                <a:solidFill>
                  <a:schemeClr val="dk1"/>
                </a:solidFill>
                <a:latin typeface="Times New Roman"/>
                <a:ea typeface="Times New Roman"/>
                <a:cs typeface="Times New Roman"/>
                <a:sym typeface="Times New Roman"/>
              </a:rPr>
              <a:t> seeks a democratization of publicly held information and knowledge resources which is critical for people’s empowerment, especially to realize the entitlements as well as to augment opportunities for enhancing the options for improving the quality of life.   </a:t>
            </a:r>
            <a:endParaRPr b="1">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156175"/>
            <a:ext cx="323400" cy="15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100"/>
          </a:p>
        </p:txBody>
      </p:sp>
      <p:sp>
        <p:nvSpPr>
          <p:cNvPr id="105" name="Google Shape;105;p20"/>
          <p:cNvSpPr txBox="1"/>
          <p:nvPr>
            <p:ph idx="1" type="body"/>
          </p:nvPr>
        </p:nvSpPr>
        <p:spPr>
          <a:xfrm>
            <a:off x="635100" y="197825"/>
            <a:ext cx="7554300" cy="43710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lang="en-GB" sz="1500">
                <a:solidFill>
                  <a:schemeClr val="dk1"/>
                </a:solidFill>
                <a:latin typeface="Times New Roman"/>
                <a:ea typeface="Times New Roman"/>
                <a:cs typeface="Times New Roman"/>
                <a:sym typeface="Times New Roman"/>
              </a:rPr>
              <a:t>Public Authorities are also required to designate Public Information Officers (PIO), as many as required in all other offices and and administrative units to receive and deal with requests for obtaining information. To facilitate delivery of information on requests all Public </a:t>
            </a:r>
            <a:r>
              <a:rPr lang="en-GB" sz="1500">
                <a:solidFill>
                  <a:schemeClr val="dk1"/>
                </a:solidFill>
                <a:latin typeface="Times New Roman"/>
                <a:ea typeface="Times New Roman"/>
                <a:cs typeface="Times New Roman"/>
                <a:sym typeface="Times New Roman"/>
              </a:rPr>
              <a:t>Authorities</a:t>
            </a:r>
            <a:r>
              <a:rPr lang="en-GB" sz="1500">
                <a:solidFill>
                  <a:schemeClr val="dk1"/>
                </a:solidFill>
                <a:latin typeface="Times New Roman"/>
                <a:ea typeface="Times New Roman"/>
                <a:cs typeface="Times New Roman"/>
                <a:sym typeface="Times New Roman"/>
              </a:rPr>
              <a:t> are required to maintain, update and </a:t>
            </a:r>
            <a:r>
              <a:rPr lang="en-GB" sz="1500">
                <a:solidFill>
                  <a:schemeClr val="dk1"/>
                </a:solidFill>
                <a:latin typeface="Times New Roman"/>
                <a:ea typeface="Times New Roman"/>
                <a:cs typeface="Times New Roman"/>
                <a:sym typeface="Times New Roman"/>
              </a:rPr>
              <a:t>computerized</a:t>
            </a:r>
            <a:r>
              <a:rPr lang="en-GB" sz="1500">
                <a:solidFill>
                  <a:schemeClr val="dk1"/>
                </a:solidFill>
                <a:latin typeface="Times New Roman"/>
                <a:ea typeface="Times New Roman"/>
                <a:cs typeface="Times New Roman"/>
                <a:sym typeface="Times New Roman"/>
              </a:rPr>
              <a:t> their records. </a:t>
            </a:r>
            <a:r>
              <a:rPr lang="en-GB">
                <a:solidFill>
                  <a:schemeClr val="dk1"/>
                </a:solidFill>
              </a:rPr>
              <a:t>  </a:t>
            </a:r>
            <a:endParaRPr>
              <a:solidFill>
                <a:schemeClr val="dk1"/>
              </a:solidFill>
            </a:endParaRPr>
          </a:p>
          <a:p>
            <a:pPr indent="0" lvl="0" marL="0" rtl="0" algn="just">
              <a:spcBef>
                <a:spcPts val="1200"/>
              </a:spcBef>
              <a:spcAft>
                <a:spcPts val="1200"/>
              </a:spcAft>
              <a:buNone/>
            </a:pPr>
            <a:r>
              <a:t/>
            </a:r>
            <a:endParaRPr b="1"/>
          </a:p>
        </p:txBody>
      </p:sp>
      <p:sp>
        <p:nvSpPr>
          <p:cNvPr id="106" name="Google Shape;106;p20"/>
          <p:cNvSpPr txBox="1"/>
          <p:nvPr>
            <p:ph idx="2" type="body"/>
          </p:nvPr>
        </p:nvSpPr>
        <p:spPr>
          <a:xfrm>
            <a:off x="4641425" y="156175"/>
            <a:ext cx="4373700" cy="4412700"/>
          </a:xfrm>
          <a:prstGeom prst="rect">
            <a:avLst/>
          </a:prstGeom>
        </p:spPr>
        <p:txBody>
          <a:bodyPr anchorCtr="0" anchor="t" bIns="91425" lIns="91425" spcFirstLastPara="1" rIns="91425" wrap="square" tIns="91425">
            <a:normAutofit/>
          </a:bodyPr>
          <a:lstStyle/>
          <a:p>
            <a:pPr indent="-317500" lvl="0" marL="457200" rtl="0" algn="just">
              <a:spcBef>
                <a:spcPts val="0"/>
              </a:spcBef>
              <a:spcAft>
                <a:spcPts val="0"/>
              </a:spcAft>
              <a:buSzPts val="1400"/>
              <a:buAutoNum type="arabicPeriod"/>
            </a:pPr>
            <a:r>
              <a:rPr lang="en-GB" sz="1500">
                <a:solidFill>
                  <a:schemeClr val="dk1"/>
                </a:solidFill>
              </a:rPr>
              <a:t> </a:t>
            </a:r>
            <a:r>
              <a:rPr lang="en-GB" sz="1500"/>
              <a:t> </a:t>
            </a:r>
            <a:r>
              <a:rPr lang="en-GB"/>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713375" y="394375"/>
            <a:ext cx="7520700" cy="41355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78571"/>
              <a:buFont typeface="Arial"/>
              <a:buNone/>
            </a:pPr>
            <a:r>
              <a:rPr b="1" lang="en-GB" sz="1400"/>
              <a:t>Process and Procedure</a:t>
            </a:r>
            <a:endParaRPr b="1" sz="1400"/>
          </a:p>
          <a:p>
            <a:pPr indent="0" lvl="0" marL="0" rtl="0" algn="just">
              <a:lnSpc>
                <a:spcPct val="115000"/>
              </a:lnSpc>
              <a:spcBef>
                <a:spcPts val="1200"/>
              </a:spcBef>
              <a:spcAft>
                <a:spcPts val="0"/>
              </a:spcAft>
              <a:buNone/>
            </a:pPr>
            <a:r>
              <a:rPr lang="en-GB" sz="1400">
                <a:latin typeface="Times New Roman"/>
                <a:ea typeface="Times New Roman"/>
                <a:cs typeface="Times New Roman"/>
                <a:sym typeface="Times New Roman"/>
              </a:rPr>
              <a:t>Information means any material in any form. It includes records, documents, memos, e-mail, opinions, advices, press releases, circulars, orders, logbooks,contracts, reports, papers, samples models and data material held in any electronic form. It also includes information relating to any private body which can be accessed by the Public Authority under any law for the time being in force. </a:t>
            </a:r>
            <a:r>
              <a:rPr lang="en-GB" sz="1400"/>
              <a:t> </a:t>
            </a:r>
            <a:r>
              <a:rPr b="1" lang="en-GB" sz="1400">
                <a:solidFill>
                  <a:schemeClr val="dk2"/>
                </a:solidFill>
              </a:rPr>
              <a:t> </a:t>
            </a:r>
            <a:endParaRPr b="1" sz="1400">
              <a:solidFill>
                <a:schemeClr val="dk2"/>
              </a:solidFill>
            </a:endParaRPr>
          </a:p>
          <a:p>
            <a:pPr indent="0" lvl="0" marL="0" rtl="0" algn="just">
              <a:lnSpc>
                <a:spcPct val="115000"/>
              </a:lnSpc>
              <a:spcBef>
                <a:spcPts val="1200"/>
              </a:spcBef>
              <a:spcAft>
                <a:spcPts val="0"/>
              </a:spcAft>
              <a:buNone/>
            </a:pPr>
            <a:r>
              <a:rPr lang="en-GB" sz="1500">
                <a:highlight>
                  <a:srgbClr val="FCE5CD"/>
                </a:highlight>
                <a:latin typeface="Times New Roman"/>
                <a:ea typeface="Times New Roman"/>
                <a:cs typeface="Times New Roman"/>
                <a:sym typeface="Times New Roman"/>
              </a:rPr>
              <a:t>Right to information means the right to information accessible under the RTI Act </a:t>
            </a:r>
            <a:r>
              <a:rPr lang="en-GB" sz="1500">
                <a:latin typeface="Times New Roman"/>
                <a:ea typeface="Times New Roman"/>
                <a:cs typeface="Times New Roman"/>
                <a:sym typeface="Times New Roman"/>
              </a:rPr>
              <a:t>which is held by or under the control of any Public Authority and includes the right to inspection of the work, documents, records, taking notes, extracts or certified copies of documents or records, taking certifies samples of material, obtaining information in diskettes, floppies, tapes, video cassettes or in any other electronic mode or through printouts where such information is stored in a computer or through printouts where such information is stored in a computer or in any other device. </a:t>
            </a:r>
            <a:endParaRPr sz="1500">
              <a:latin typeface="Times New Roman"/>
              <a:ea typeface="Times New Roman"/>
              <a:cs typeface="Times New Roman"/>
              <a:sym typeface="Times New Roman"/>
            </a:endParaRPr>
          </a:p>
          <a:p>
            <a:pPr indent="-308610" lvl="0" marL="457200" rtl="0" algn="just">
              <a:lnSpc>
                <a:spcPct val="115000"/>
              </a:lnSpc>
              <a:spcBef>
                <a:spcPts val="1200"/>
              </a:spcBef>
              <a:spcAft>
                <a:spcPts val="0"/>
              </a:spcAft>
              <a:buClr>
                <a:schemeClr val="dk2"/>
              </a:buClr>
              <a:buSzPct val="93333"/>
              <a:buAutoNum type="arabicPeriod"/>
            </a:pPr>
            <a:r>
              <a:rPr lang="en-GB" sz="1500">
                <a:latin typeface="Times New Roman"/>
                <a:ea typeface="Times New Roman"/>
                <a:cs typeface="Times New Roman"/>
                <a:sym typeface="Times New Roman"/>
              </a:rPr>
              <a:t>A citizen of India can exercise ‘right to information’. A person who desires to seek some information from a Public Authority of a central or of a state government is required to submit an application in English, Hindi or in local language, along with prescribed fee to concerned Public Information Officer.   </a:t>
            </a:r>
            <a:endParaRPr b="1" sz="1400">
              <a:solidFill>
                <a:schemeClr val="dk2"/>
              </a:solidFill>
            </a:endParaRPr>
          </a:p>
          <a:p>
            <a:pPr indent="0" lvl="0" marL="0" rtl="0" algn="l">
              <a:spcBef>
                <a:spcPts val="1200"/>
              </a:spcBef>
              <a:spcAft>
                <a:spcPts val="0"/>
              </a:spcAft>
              <a:buNone/>
            </a:pPr>
            <a:r>
              <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